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61" r:id="rId4"/>
    <p:sldId id="258" r:id="rId5"/>
    <p:sldId id="260" r:id="rId6"/>
    <p:sldId id="262" r:id="rId7"/>
    <p:sldId id="263" r:id="rId8"/>
    <p:sldId id="265" r:id="rId9"/>
    <p:sldId id="270" r:id="rId10"/>
    <p:sldId id="267" r:id="rId11"/>
    <p:sldId id="266" r:id="rId12"/>
    <p:sldId id="269" r:id="rId13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69" autoAdjust="0"/>
    <p:restoredTop sz="56655" autoAdjust="0"/>
  </p:normalViewPr>
  <p:slideViewPr>
    <p:cSldViewPr snapToGrid="0">
      <p:cViewPr varScale="1">
        <p:scale>
          <a:sx n="64" d="100"/>
          <a:sy n="64" d="100"/>
        </p:scale>
        <p:origin x="364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642204-E244-426D-9814-721535B76DD6}" type="datetimeFigureOut">
              <a:rPr lang="hu-HU" smtClean="0"/>
              <a:t>2020. 12. 14.</a:t>
            </a:fld>
            <a:endParaRPr lang="hu-H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55534F-2F9F-4BC4-B119-618E9C1E526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380321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Szasztok, az én témám a 3d grafikus motor fejlesztése vulkan alapokon volt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55534F-2F9F-4BC4-B119-618E9C1E5262}" type="slidenum">
              <a:rPr lang="hu-HU" smtClean="0"/>
              <a:t>1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766524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Kinek éri meg vulkánt használni? Hát szerintem azért olyan sokmindenkinek nem. Leginkább annak akinek minden teljesítmény számít amit a gpu-ból ki lehet hozni, illetve akit a grafika érdekel nem pedig a játékfejlesztés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55534F-2F9F-4BC4-B119-618E9C1E5262}" type="slidenum">
              <a:rPr lang="hu-HU" smtClean="0"/>
              <a:t>10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9452721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Kinek nem éri meg?</a:t>
            </a:r>
          </a:p>
          <a:p>
            <a:endParaRPr lang="hu-HU" dirty="0"/>
          </a:p>
          <a:p>
            <a:r>
              <a:rPr lang="hu-HU" dirty="0"/>
              <a:t>Ez a csoport nagyobb mint az előző. Senkinek akinek nincs sok ideje, a sok optimalizációnak köszönhetően tele lesz hibákkal a kód, a szinkronizációs hibák nehezen debugolhatóak, és ezen felül elég sok mindenre figyelni kell, és pár apróság benézésén még akár rosszabb teljesítmény is kapható mintha maradtunk volna az opengl-nél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55534F-2F9F-4BC4-B119-618E9C1E5262}" type="slidenum">
              <a:rPr lang="hu-HU" smtClean="0"/>
              <a:t>11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654393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Először bevezetésképpen beszélek kicsit a vulkan api-ról. 2016-ban adta ki a Khronos Group, de azóta már az 1.2-es verzió is elérhető. A céljuk az volt, hogy lehetővé tegyék a modern gpu-k minnél hatékonyabb kihasználását, azaz a grafikus driver minnél kisebb overheadet jelentsen. Az api nagyon széleskörű lehetőségeket biztosít, illetve nincs olyan hogy valamit az alapértelmezett értékén hagyok, így emiatt elég bőbeszédű is, így a kód elég hosszú lesz tőle.</a:t>
            </a:r>
          </a:p>
          <a:p>
            <a:endParaRPr lang="hu-HU" dirty="0"/>
          </a:p>
          <a:p>
            <a:r>
              <a:rPr lang="hu-HU" dirty="0"/>
              <a:t>Maga az api cross platform, és képességeiben hasonló a microsoft direct x12 jéhez vagy az apple féle metal-hoz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55534F-2F9F-4BC4-B119-618E9C1E5262}" type="slidenum">
              <a:rPr lang="hu-HU" smtClean="0"/>
              <a:t>2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809275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Ahhoz hogy valaki használni tudja a vulkant mind a drivernek és a hardvernek is támogatnia kell. Mivel már régebben ki lett adva az api, így nem olyan rossz a helyzet. Az AMD és az NVIDIA 2012 óta kiadott eszközei már támogatják, az intelnél ez 2015, az androidnál pedig nehez megmondani de kb a 2016 utáni felsőbb kategóriás telefonok kezdték el támogatni, aztan a kesobbi evekben egyre tobb telefon támogatta</a:t>
            </a:r>
          </a:p>
          <a:p>
            <a:endParaRPr lang="hu-HU" dirty="0"/>
          </a:p>
          <a:p>
            <a:r>
              <a:rPr lang="hu-H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Vulkan 1.1 </a:t>
            </a:r>
            <a:r>
              <a:rPr lang="hu-H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 verziójának támogatása már kötelező a 64 bites </a:t>
            </a:r>
            <a:r>
              <a:rPr lang="hu-HU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Android 10-et futtató eszközöknél</a:t>
            </a:r>
          </a:p>
          <a:p>
            <a:endParaRPr lang="hu-HU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hu-HU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55534F-2F9F-4BC4-B119-618E9C1E5262}" type="slidenum">
              <a:rPr lang="hu-HU" smtClean="0"/>
              <a:t>3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250946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Van jópár alapkoncepció, amiben kerülönbözik a vulkan és az opengl.</a:t>
            </a:r>
          </a:p>
          <a:p>
            <a:endParaRPr lang="hu-H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Az OpenGL egy globális állapoton alapszik, emiatt kell </a:t>
            </a: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először </a:t>
            </a:r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mindig ”bind”-olni az erőforrást és csak utána lehet vele dolgozni, ám ezzel szemben a Vulkan objektumorientált. </a:t>
            </a:r>
            <a:endParaRPr lang="hu-H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hu-H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hu-HU" dirty="0"/>
              <a:t>Az OpenGL-nel a hibakezelést a driver végzi, a vulkanban lehetőség van opcionális validációs layer-ek használatára, de ezek bármikor kikapcsolhatóak a nagyobb teljesítmény érdekében.</a:t>
            </a:r>
          </a:p>
          <a:p>
            <a:endParaRPr lang="hu-HU" dirty="0"/>
          </a:p>
          <a:p>
            <a:r>
              <a:rPr lang="hu-HU" dirty="0"/>
              <a:t>Szintén a vulkán-nál a memóriakezelés is explicit, mindent a programozó csinál és optimalizál.</a:t>
            </a:r>
          </a:p>
          <a:p>
            <a:endParaRPr lang="hu-HU" dirty="0"/>
          </a:p>
          <a:p>
            <a:r>
              <a:rPr lang="hu-HU" dirty="0"/>
              <a:t>A készítők gondoltak a skálázhatóságra is, így a vulkan már több szálról is használható és több gpu-t is támogatni tud.</a:t>
            </a:r>
          </a:p>
          <a:p>
            <a:endParaRPr lang="hu-HU" dirty="0"/>
          </a:p>
          <a:p>
            <a:r>
              <a:rPr lang="hu-HU" dirty="0"/>
              <a:t>Az opengl a megszokott GLSL-t használja, míg a vulkán egy SPIR-V -nek nevezett köztes nyelvet, de ez annyira hardverközeli hogy nem is éri meg ebben programozni, hanem ugyanugy glsl kódból generálható a köztes kód</a:t>
            </a:r>
          </a:p>
          <a:p>
            <a:endParaRPr lang="hu-HU" dirty="0"/>
          </a:p>
          <a:p>
            <a:r>
              <a:rPr lang="hu-HU" dirty="0"/>
              <a:t>Könnyebbség hogy a vulkán használatakor ugyanazt az apit lehet használni desktop és mobil eszközökön is.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55534F-2F9F-4BC4-B119-618E9C1E5262}" type="slidenum">
              <a:rPr lang="hu-HU" smtClean="0"/>
              <a:t>4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102685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legfontosabb erőforrások ezen a dián láthatóak:</a:t>
            </a:r>
          </a:p>
          <a:p>
            <a:endParaRPr lang="hu-H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hu-H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Instance: Összektöti az alkalmazást és a vulkan konyvtárat, és leírja hogy milyen bővítményeket használnánk</a:t>
            </a:r>
          </a:p>
          <a:p>
            <a:endParaRPr lang="hu-H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dirty="0"/>
              <a:t>Device: A gpu-val tartja a kapcsolatot, pontosan leírja hogy milyen funkciókat akarunk használni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hu-HU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Command: Az egyes elvégzendő műveleteket command-oknak hivjuk</a:t>
            </a:r>
            <a:endParaRPr lang="hu-HU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hu-HU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dirty="0"/>
              <a:t>Queue, Queue family: ezekbe kell berakni a commandokat a végrehajtáshoz, de az egyes queue-k különböző parancsokat támogatnak, így a megfelelő queue-t kell választani. Van ami a grafikus megjelenítésért felelel, van ami compute parancsok futtatásásáért, vagy memória műveletek végrehajtásáért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hu-HU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dirty="0"/>
              <a:t>Surface: Ablak a megjelenítéshez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hu-HU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dirty="0"/>
              <a:t>Swap chain: Double buffering, Triple buffering támogatásra való hiszen a folyamatos megjelenítés miatt egyszerre több képen kell dolgozni. Páldául ha egy renderelt frame elkészült akkor azt meg kell mutatni a felhasználónak minnel gyorsabban, de közben a következő frame-en már el is kell kezdeni dolgozni. Ezeket biztoítja a swapchain.</a:t>
            </a:r>
            <a:endParaRPr lang="hu-H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hu-H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hu-H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Render pass: Leírja az egyes attachment-ek (pl colorbuffer, framebuffer) típusát, használatát, és hogy hogyan kell ezeket kezelni egy renderelési lépésnél</a:t>
            </a:r>
          </a:p>
          <a:p>
            <a:endParaRPr lang="hu-H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hu-H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Grafikus Pipeline: Leírja a gpu konfigurálható részeinek a működésést</a:t>
            </a:r>
          </a:p>
          <a:p>
            <a:endParaRPr lang="hu-H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hu-H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hu-H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55534F-2F9F-4BC4-B119-618E9C1E5262}" type="slidenum">
              <a:rPr lang="hu-HU" smtClean="0"/>
              <a:t>5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669685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Mint már mondtam korábban, az api elég bőbeszédes, így simán kellhet 1000 sornyi c++ kód hogy egy háromszöet meg tudjunk jeleníteni.</a:t>
            </a:r>
          </a:p>
          <a:p>
            <a:endParaRPr lang="hu-H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hu-H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főbb lépések egy háromszög rajzolásához itt láthatók.</a:t>
            </a:r>
          </a:p>
          <a:p>
            <a:endParaRPr lang="hu-H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hu-H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 kell készíteni az alap erőforrásokat, mint például az instance-et, physical device-t, logical devices-t, a kjúúkat, és a swapchain-t.</a:t>
            </a:r>
          </a:p>
          <a:p>
            <a:r>
              <a:rPr lang="hu-H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Az érdekesebb részek a renderpass-nál és a grafikus pipeline összerakásánál vannak. </a:t>
            </a:r>
          </a:p>
          <a:p>
            <a:r>
              <a:rPr lang="hu-H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Ezután fel kell venni a rajzoló parancsokat, képet kérni a swapchain-től, végre kell hajtani a parancsokat, és a végén a kész képet visszarakni a swapchain-be.</a:t>
            </a:r>
          </a:p>
          <a:p>
            <a:endParaRPr lang="hu-H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hu-H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Nagyon felületesen mondtam, de szerintem ennyi is elég ahhoz hogy látszódjon hogy annyira nem is különbözik az OpenGL-től.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55534F-2F9F-4BC4-B119-618E9C1E5262}" type="slidenum">
              <a:rPr lang="hu-HU" smtClean="0"/>
              <a:t>6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884976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dirty="0"/>
              <a:t>Nem elég csak annyi hogy berakjuk a kjúúkba a parancsokat, mert azok aszinkron futnak, így szinkronizációra is szükség van a helyes végrehajtáshoz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hu-HU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dirty="0"/>
              <a:t>Pl ne kezdjünk el egy műveletet addig, amig az ahhoz szükséges input nincs készen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hu-HU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dirty="0"/>
              <a:t>Két szinkronizációs primitív áll rendelkezésre: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hu-HU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dirty="0"/>
              <a:t>A fence a CPU és a GPU között szinkronizál, a kódból várakozni lehet rá.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dirty="0"/>
              <a:t>Míg a szemafór a GPU GPU között, viszont nem lehet rá várakozni explicit a programból, de a command queue-kban használhatóak a parancsok szinkronizálására egyfajta előkövetelményként</a:t>
            </a:r>
          </a:p>
          <a:p>
            <a:endParaRPr lang="hu-H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55534F-2F9F-4BC4-B119-618E9C1E5262}" type="slidenum">
              <a:rPr lang="hu-HU" smtClean="0"/>
              <a:t>7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531925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Csináltam egy alap c++ programot, ami két render backend-et is használni tud. Az egyik a Vulkan, a másik pedig OpenGL. Mivel nincs a programomba játék logia, így a kód nagy részéért a backendek felelősek, tehát asset betöltő részt és vagy 10 közös interface függvényt leszámítva két külön program fu</a:t>
            </a: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</a:t>
            </a:r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Ezt nem tartom rossz megoldásnak, hiszen bármilyen másik architektúrát használva kevésbé lenne flekszibilis a rendszer, és ez gyakran jól jött.</a:t>
            </a:r>
            <a:endParaRPr lang="hu-H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hu-HU" dirty="0"/>
          </a:p>
          <a:p>
            <a:endParaRPr lang="hu-H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55534F-2F9F-4BC4-B119-618E9C1E5262}" type="slidenum">
              <a:rPr lang="hu-HU" smtClean="0"/>
              <a:t>8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708748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fejlesztés során nem tartottam kifejezetten fontosnak, hogy minden a végletekig ki legyen optimalizálva, de azért még így is kíváncsi voltam, hogy a két render engine mit tud, ha összehasonlítom egymással a sebességüket.</a:t>
            </a:r>
            <a:endParaRPr lang="hu-H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da-DK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Több modellt is megnéztem, az egyik nagyobb az a Stanford-féle  sárkány volt, aminek 871306 háromszöge van. Mindig 2560x1080 felbontáson futtattam a programot, és egy gtx 1080 Ti-t használtam. Számomra először kicsit meglepően, de mindkét esetben 2150 fps-en futottak, de más modellek esetén is kb fej-fej mellett voltak. Azonban </a:t>
            </a:r>
            <a:r>
              <a:rPr lang="hu-H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én ezt annak tudom be, hogy nem volt nagy driver overhead OpenGL oldalon sem, mivel egy egyszerű megjelenítést használtam, és ha nem így lett volna akkor jobban megmutatkozott volna a Vulkan előnye.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55534F-2F9F-4BC4-B119-618E9C1E5262}" type="slidenum">
              <a:rPr lang="hu-HU" smtClean="0"/>
              <a:t>9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974848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394C57-FBE8-42A9-965F-988AC5AE16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hu-H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B2DC76-42CA-4D10-BD59-D9227E3837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hu-H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CCDA0D-1A49-4D6F-A3FC-E6B46C442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B4B51-E480-4522-99A0-CEB1C6261869}" type="datetimeFigureOut">
              <a:rPr lang="hu-HU" smtClean="0"/>
              <a:t>2020. 12. 14.</a:t>
            </a:fld>
            <a:endParaRPr lang="hu-H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253DCC-9BA7-4BBD-B427-7166BC5FA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3B50B2-E35E-4BF1-9543-091287DAA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4F51B-D5C2-47EF-80C1-7ADBFB32A217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291609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D61BF-4542-4C78-87B3-50634EAF1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u-H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B7C71F-9C95-40A2-B126-15B9360BB1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u-H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10BC4E-A751-4161-92C2-29D1A873E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B4B51-E480-4522-99A0-CEB1C6261869}" type="datetimeFigureOut">
              <a:rPr lang="hu-HU" smtClean="0"/>
              <a:t>2020. 12. 14.</a:t>
            </a:fld>
            <a:endParaRPr lang="hu-H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F3A253-CC0F-43DB-B787-AE12E246E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04F723-0F08-4AB8-BC6A-E860F6249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4F51B-D5C2-47EF-80C1-7ADBFB32A217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984849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8B8ED0-612A-4397-95B3-08604AAD55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u-H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1C5C4E-DC6F-4EC3-BEA1-CCEC665ED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u-H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77FF29-D1BC-41A7-923F-C3398C45C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B4B51-E480-4522-99A0-CEB1C6261869}" type="datetimeFigureOut">
              <a:rPr lang="hu-HU" smtClean="0"/>
              <a:t>2020. 12. 14.</a:t>
            </a:fld>
            <a:endParaRPr lang="hu-H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E97BB3-8A09-42F7-8185-C7C286C16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CEA70A-88FD-466C-A92C-D69AF5C6D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4F51B-D5C2-47EF-80C1-7ADBFB32A217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50761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219DE-76BF-4E42-BE86-64FD31866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u-H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E553BF-CEB8-492B-8B64-35A6F31641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u-H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621FEB-D3AD-4472-8B15-4C866B17B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B4B51-E480-4522-99A0-CEB1C6261869}" type="datetimeFigureOut">
              <a:rPr lang="hu-HU" smtClean="0"/>
              <a:t>2020. 12. 14.</a:t>
            </a:fld>
            <a:endParaRPr lang="hu-H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D403A9-82AC-4834-9236-0231B5465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84FEAC-E13F-45E8-A51D-4D2844DE2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4F51B-D5C2-47EF-80C1-7ADBFB32A217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141695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9D8020-BB35-471E-BEF3-05E9441EB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hu-H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BC8FDD-C929-4209-B0D8-0B17A2DC5E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E699AE-209E-4401-8D94-29FE318CC2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B4B51-E480-4522-99A0-CEB1C6261869}" type="datetimeFigureOut">
              <a:rPr lang="hu-HU" smtClean="0"/>
              <a:t>2020. 12. 14.</a:t>
            </a:fld>
            <a:endParaRPr lang="hu-H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FCF863-B50F-4FA4-9C27-EF4CBEA73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94EF23-4FCD-4C3D-A9F6-119E04D95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4F51B-D5C2-47EF-80C1-7ADBFB32A217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822376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537798-A9BF-4DC2-B734-EACB6AA2D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u-H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777B12-20F5-4703-9576-D66202CC51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u-H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BDEF2B-0AE6-4AF6-8285-C10C43B769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u-H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C0615A-CD67-49DF-8011-404AD4560E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B4B51-E480-4522-99A0-CEB1C6261869}" type="datetimeFigureOut">
              <a:rPr lang="hu-HU" smtClean="0"/>
              <a:t>2020. 12. 14.</a:t>
            </a:fld>
            <a:endParaRPr lang="hu-H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EF5BDE-151E-4F58-AB7E-AC3EEA732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8EC4A4-1090-4712-84A4-46EBE9354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4F51B-D5C2-47EF-80C1-7ADBFB32A217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75560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613E85-6090-49BD-85E7-98338AFFA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u-H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5BA766-3074-44A0-B149-5F30A67FFE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132FF2-8526-433B-8B4D-1B23A411E9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u-H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D40507-681E-43F1-B9B4-3CC51EC175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916CEB-291B-4713-AF4E-962D7B61F4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u-H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16110CF-DD94-4FCF-B4D2-CF700DDF4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B4B51-E480-4522-99A0-CEB1C6261869}" type="datetimeFigureOut">
              <a:rPr lang="hu-HU" smtClean="0"/>
              <a:t>2020. 12. 14.</a:t>
            </a:fld>
            <a:endParaRPr lang="hu-H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B420B0C-E231-49F0-BBD1-7ADEAE550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237E5B-0549-4992-B0DF-24A2E0569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4F51B-D5C2-47EF-80C1-7ADBFB32A217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698245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45FE6-9740-4552-8B1B-BAAF533E3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u-H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F9B971-D75F-47F2-B8DF-F2B00D7FC1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B4B51-E480-4522-99A0-CEB1C6261869}" type="datetimeFigureOut">
              <a:rPr lang="hu-HU" smtClean="0"/>
              <a:t>2020. 12. 14.</a:t>
            </a:fld>
            <a:endParaRPr lang="hu-H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A75560-57D5-449F-B57F-E331A7C1A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693AC-69FE-40F3-852D-897AC0190D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4F51B-D5C2-47EF-80C1-7ADBFB32A217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72034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E06F03-318B-46B8-9025-78338FB28C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B4B51-E480-4522-99A0-CEB1C6261869}" type="datetimeFigureOut">
              <a:rPr lang="hu-HU" smtClean="0"/>
              <a:t>2020. 12. 14.</a:t>
            </a:fld>
            <a:endParaRPr lang="hu-H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6E057E-EC04-4B48-92F0-DE95148381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FDA709-2D29-46FA-A5E0-271E231FA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4F51B-D5C2-47EF-80C1-7ADBFB32A217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505139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23697-0A8A-4135-A9CF-402C8FC133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u-H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701307-439B-4301-BC9C-A250406D53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u-H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C6C7B0-A849-4BDC-BE67-2A6A7BECFC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C7994B-3F60-4F9B-AAF3-D9270C778E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B4B51-E480-4522-99A0-CEB1C6261869}" type="datetimeFigureOut">
              <a:rPr lang="hu-HU" smtClean="0"/>
              <a:t>2020. 12. 14.</a:t>
            </a:fld>
            <a:endParaRPr lang="hu-H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DC92CF-8209-4940-8504-51DCDEF9A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FB4181-D355-4518-AB18-2C0678362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4F51B-D5C2-47EF-80C1-7ADBFB32A217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64163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C645C-60C7-482C-BCB4-6D033056B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u-H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18C2FB2-0982-455A-A198-4EDD910635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22865C-198C-42D4-9CC5-F957E750BA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BCBB4D-D6B0-4730-8B1C-DFCDBEBAFD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B4B51-E480-4522-99A0-CEB1C6261869}" type="datetimeFigureOut">
              <a:rPr lang="hu-HU" smtClean="0"/>
              <a:t>2020. 12. 14.</a:t>
            </a:fld>
            <a:endParaRPr lang="hu-H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1E7AF8-1A77-4419-A1F0-1E50255D7A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FC3AFE-860E-4643-9CCB-787C8E416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4F51B-D5C2-47EF-80C1-7ADBFB32A217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497194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BC52FCB-A6C2-4F42-9E88-A90A2433C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hu-H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D2A9B4-BA5C-420A-9A5C-69CB5DF3FE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u-H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A0BD6C-7929-4B85-8F0D-4964D71F8F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8B4B51-E480-4522-99A0-CEB1C6261869}" type="datetimeFigureOut">
              <a:rPr lang="hu-HU" smtClean="0"/>
              <a:t>2020. 12. 14.</a:t>
            </a:fld>
            <a:endParaRPr lang="hu-H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CA6478-8EE0-4E66-ABFF-448C65708F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E4A276-D6D9-4602-BE19-E5B87B2332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24F51B-D5C2-47EF-80C1-7ADBFB32A217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79367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B683F2-32D4-4971-A1AE-F29878E698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fontAlgn="base"/>
            <a:r>
              <a:rPr lang="da-DK" dirty="0"/>
              <a:t>3D grafikus motor fejlesztése Vulkan alapokon</a:t>
            </a:r>
            <a:endParaRPr lang="hu-H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558D8C-CC42-4F93-B408-0242BFD299A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u-HU" dirty="0"/>
              <a:t>Oczot Balázs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1C34A180-5EB2-4E2C-9A90-C8D6532DB3D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3533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222"/>
    </mc:Choice>
    <mc:Fallback>
      <p:transition spd="slow" advTm="72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DCAF0-B1E5-4A39-89A6-84997B7F7A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Kinek éri meg Vulkant használni?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0C9A15-55C8-4E7C-830D-B982F159FA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Aki minden teljesítményt ki akar sajtolni ami a gpu-ban van </a:t>
            </a:r>
          </a:p>
          <a:p>
            <a:pPr lvl="1"/>
            <a:r>
              <a:rPr lang="hu-HU" dirty="0"/>
              <a:t>Nagy AAA játékfejlesztő stúdió</a:t>
            </a:r>
          </a:p>
          <a:p>
            <a:r>
              <a:rPr lang="hu-HU" dirty="0"/>
              <a:t>Ha valakit a grafika érdekel, nem pedig a játékfejlesztés rész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6B09B176-03E7-4E9A-B817-A9B1F3789FB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8550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908"/>
    </mc:Choice>
    <mc:Fallback>
      <p:transition spd="slow" advTm="229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B71A6-5D33-49E3-BABC-4FA842A238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Kinek NEM éri meg Vulkant használni?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8E2469-DB48-4062-944B-FE320CD756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dirty="0"/>
              <a:t>Nincs sok (rengeteg) ideje</a:t>
            </a:r>
          </a:p>
          <a:p>
            <a:r>
              <a:rPr lang="hu-HU" dirty="0"/>
              <a:t>Komplex lesz a kód, végtetekig optimalizált esetben hibalehetőségekkel tele</a:t>
            </a:r>
          </a:p>
          <a:p>
            <a:r>
              <a:rPr lang="hu-HU" dirty="0"/>
              <a:t>Nehezen debugolható szinkronizáció</a:t>
            </a:r>
          </a:p>
          <a:p>
            <a:r>
              <a:rPr lang="hu-HU" dirty="0"/>
              <a:t>Könnyű benézni dolgokat, és apróságok miatt akár rosszabb teljesítmény is kapható mintha valaki csak simán OpenGL-t használna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E366FA0-A9D5-4FE0-BF44-D02729B4AFF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3596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574"/>
    </mc:Choice>
    <mc:Fallback>
      <p:transition spd="slow" advTm="275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E6528B-3D9A-4802-BDD9-B432C8C788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4114" y="2766218"/>
            <a:ext cx="10515600" cy="1325563"/>
          </a:xfrm>
        </p:spPr>
        <p:txBody>
          <a:bodyPr/>
          <a:lstStyle/>
          <a:p>
            <a:r>
              <a:rPr lang="hu-HU" dirty="0"/>
              <a:t>Köszönöm a figyelmet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49A6FC9E-8E35-4546-8348-6E7B066B5FA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514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31"/>
    </mc:Choice>
    <mc:Fallback>
      <p:transition spd="slow" advTm="25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B290A-60AE-40CA-8AE8-4F46A88156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Vulkan API</a:t>
            </a:r>
            <a:endParaRPr lang="hu-H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44DDC2-B432-41FA-8EA2-CB1670A07B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2016-ban </a:t>
            </a:r>
            <a:r>
              <a:rPr lang="en-US" dirty="0" err="1"/>
              <a:t>kiadta</a:t>
            </a:r>
            <a:r>
              <a:rPr lang="en-US" dirty="0"/>
              <a:t> a </a:t>
            </a:r>
            <a:r>
              <a:rPr lang="en-US" dirty="0" err="1"/>
              <a:t>Khronos</a:t>
            </a:r>
            <a:r>
              <a:rPr lang="en-US" dirty="0"/>
              <a:t> Group</a:t>
            </a:r>
          </a:p>
          <a:p>
            <a:r>
              <a:rPr lang="hu-HU" dirty="0"/>
              <a:t>Alacsony driver </a:t>
            </a:r>
            <a:r>
              <a:rPr lang="en-US" dirty="0"/>
              <a:t>overhead</a:t>
            </a:r>
            <a:endParaRPr lang="hu-HU" dirty="0"/>
          </a:p>
          <a:p>
            <a:r>
              <a:rPr lang="hu-HU" dirty="0"/>
              <a:t>S</a:t>
            </a:r>
            <a:r>
              <a:rPr lang="en-US" dirty="0"/>
              <a:t>z</a:t>
            </a:r>
            <a:r>
              <a:rPr lang="hu-HU" dirty="0"/>
              <a:t>éleskörűbb lehetőségeket biztosít, jobban illesztkedik a modern gpu-k felépítéséhez, de sokkal „bőbeszédűbb” az API</a:t>
            </a:r>
          </a:p>
          <a:p>
            <a:r>
              <a:rPr lang="en-US" dirty="0"/>
              <a:t>Cross platform</a:t>
            </a:r>
            <a:endParaRPr lang="hu-HU" dirty="0"/>
          </a:p>
          <a:p>
            <a:r>
              <a:rPr lang="hu-HU" dirty="0"/>
              <a:t>Hasonló a Direct3D X12-höz, vagy Metal-hoz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5AAAEBCB-8EDA-4FF3-B837-FED6A0027E2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0390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882"/>
    </mc:Choice>
    <mc:Fallback>
      <p:transition spd="slow" advTm="378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AE60D-598E-401A-B69C-B8BF498C9D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Követelmények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E91A0C-A516-471C-947A-ABDD97621D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Driver támogatás</a:t>
            </a:r>
          </a:p>
          <a:p>
            <a:r>
              <a:rPr lang="hu-HU" dirty="0"/>
              <a:t>Hardver támogatás</a:t>
            </a:r>
          </a:p>
          <a:p>
            <a:pPr lvl="1"/>
            <a:r>
              <a:rPr lang="hu-HU" dirty="0"/>
              <a:t>AMD: Radeon HD 7000 (2012)</a:t>
            </a:r>
          </a:p>
          <a:p>
            <a:pPr lvl="1"/>
            <a:r>
              <a:rPr lang="hu-HU" dirty="0"/>
              <a:t>NVIDIA: Geforce 600 (2012)</a:t>
            </a:r>
          </a:p>
          <a:p>
            <a:pPr lvl="1"/>
            <a:r>
              <a:rPr lang="hu-HU" dirty="0"/>
              <a:t>Intel: HD500, i5-6000 (2015)</a:t>
            </a:r>
          </a:p>
          <a:p>
            <a:pPr lvl="1"/>
            <a:r>
              <a:rPr lang="hu-HU" dirty="0"/>
              <a:t>Android: 7.x Nougat (2016)</a:t>
            </a:r>
          </a:p>
          <a:p>
            <a:endParaRPr lang="hu-HU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F5D77319-CC77-49AA-BC1F-88240452344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2035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037"/>
    </mc:Choice>
    <mc:Fallback>
      <p:transition spd="slow" advTm="280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F8CD7B-700F-419B-9B62-156BB63C54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Különbségek az OpenGL-hez képest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4BF0BB-D92E-4BB1-AD59-E76C3F3247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7962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dirty="0"/>
              <a:t>OpenGL</a:t>
            </a:r>
          </a:p>
          <a:p>
            <a:r>
              <a:rPr lang="hu-HU" sz="2400" dirty="0"/>
              <a:t>Globális állapot</a:t>
            </a:r>
          </a:p>
          <a:p>
            <a:r>
              <a:rPr lang="hu-HU" sz="2400" dirty="0"/>
              <a:t>Driver által biztosított hibakezelés</a:t>
            </a:r>
          </a:p>
          <a:p>
            <a:r>
              <a:rPr lang="hu-HU" sz="2400" dirty="0"/>
              <a:t>Driver által biztosított memória kezezés</a:t>
            </a:r>
          </a:p>
          <a:p>
            <a:r>
              <a:rPr lang="hu-HU" sz="2400" dirty="0"/>
              <a:t>Egyszálúság</a:t>
            </a:r>
          </a:p>
          <a:p>
            <a:r>
              <a:rPr lang="hu-HU" sz="2400" dirty="0"/>
              <a:t>Single gpu</a:t>
            </a:r>
          </a:p>
          <a:p>
            <a:r>
              <a:rPr lang="hu-HU" sz="2400" dirty="0"/>
              <a:t>GLSL</a:t>
            </a:r>
          </a:p>
          <a:p>
            <a:r>
              <a:rPr lang="hu-HU" sz="2400" dirty="0"/>
              <a:t>Külön API desktopra es mobil eszkozokre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5D3E5CA-7458-461E-9A8B-A5EF51710E7B}"/>
              </a:ext>
            </a:extLst>
          </p:cNvPr>
          <p:cNvSpPr txBox="1">
            <a:spLocks/>
          </p:cNvSpPr>
          <p:nvPr/>
        </p:nvSpPr>
        <p:spPr>
          <a:xfrm>
            <a:off x="6492240" y="1825625"/>
            <a:ext cx="4861560" cy="45294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hu-HU" dirty="0"/>
              <a:t>Vulkan</a:t>
            </a:r>
          </a:p>
          <a:p>
            <a:r>
              <a:rPr lang="hu-HU" sz="2400" dirty="0"/>
              <a:t>Objektumorientált</a:t>
            </a:r>
          </a:p>
          <a:p>
            <a:r>
              <a:rPr lang="hu-HU" sz="2400" dirty="0"/>
              <a:t>Validációs layer-ek opcionális használata a hibakezelésre</a:t>
            </a:r>
          </a:p>
          <a:p>
            <a:r>
              <a:rPr lang="hu-HU" sz="2400" dirty="0"/>
              <a:t>Explicit memóriakezelés az alkalmazásban</a:t>
            </a:r>
          </a:p>
          <a:p>
            <a:r>
              <a:rPr lang="hu-HU" sz="2400" dirty="0"/>
              <a:t>Többszálúság</a:t>
            </a:r>
          </a:p>
          <a:p>
            <a:r>
              <a:rPr lang="hu-HU" sz="2400" dirty="0"/>
              <a:t>Multi gpu támogatás</a:t>
            </a:r>
          </a:p>
          <a:p>
            <a:r>
              <a:rPr lang="hu-HU" sz="2400" dirty="0"/>
              <a:t>SPIR-V</a:t>
            </a:r>
          </a:p>
          <a:p>
            <a:r>
              <a:rPr lang="hu-HU" sz="2400" dirty="0"/>
              <a:t>Egyesitett API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9B568198-04ED-438C-92CE-397C110C6DC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4809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098"/>
    </mc:Choice>
    <mc:Fallback>
      <p:transition spd="slow" advTm="640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E98F63-C203-4BC6-8F8F-1236EC6BB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Legfontosabb erőforrások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B4B8C7-542C-4F42-BEAB-F03B6B7AB3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dirty="0"/>
              <a:t>Instance</a:t>
            </a:r>
          </a:p>
          <a:p>
            <a:r>
              <a:rPr lang="hu-HU" dirty="0"/>
              <a:t>Device</a:t>
            </a:r>
          </a:p>
          <a:p>
            <a:r>
              <a:rPr lang="hu-HU" dirty="0"/>
              <a:t>Command</a:t>
            </a:r>
          </a:p>
          <a:p>
            <a:r>
              <a:rPr lang="hu-HU" dirty="0"/>
              <a:t>Queue, Queue family</a:t>
            </a:r>
          </a:p>
          <a:p>
            <a:r>
              <a:rPr lang="hu-HU" dirty="0"/>
              <a:t>Surface</a:t>
            </a:r>
          </a:p>
          <a:p>
            <a:r>
              <a:rPr lang="hu-HU" dirty="0"/>
              <a:t>Swap chain</a:t>
            </a:r>
          </a:p>
          <a:p>
            <a:r>
              <a:rPr lang="hu-HU" dirty="0"/>
              <a:t>Render pass</a:t>
            </a:r>
          </a:p>
          <a:p>
            <a:r>
              <a:rPr lang="hu-HU" dirty="0"/>
              <a:t>Graphics pipeline</a:t>
            </a:r>
          </a:p>
          <a:p>
            <a:endParaRPr lang="hu-HU" dirty="0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CE77A6C8-17B6-47CF-8097-B9AD469166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4192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5187"/>
    </mc:Choice>
    <mc:Fallback>
      <p:transition spd="slow" advTm="851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CEC70-B0BF-44FF-AD45-87248BC119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Háromszög rajzolás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FF03FA-5B0C-4C17-991D-D4ED39BE99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/>
              <a:t>VkInstance</a:t>
            </a:r>
            <a:r>
              <a:rPr lang="hu-HU" dirty="0"/>
              <a:t> elkészítése</a:t>
            </a:r>
            <a:endParaRPr lang="en-US" dirty="0"/>
          </a:p>
          <a:p>
            <a:r>
              <a:rPr lang="hu-HU" dirty="0"/>
              <a:t>Gpu kiválasztása</a:t>
            </a:r>
            <a:r>
              <a:rPr lang="en-US" dirty="0"/>
              <a:t> (</a:t>
            </a:r>
            <a:r>
              <a:rPr lang="en-US" dirty="0" err="1"/>
              <a:t>VkPhysicalDevice</a:t>
            </a:r>
            <a:r>
              <a:rPr lang="en-US" dirty="0"/>
              <a:t>)</a:t>
            </a:r>
          </a:p>
          <a:p>
            <a:r>
              <a:rPr lang="en-US" dirty="0" err="1"/>
              <a:t>VkDevice</a:t>
            </a:r>
            <a:r>
              <a:rPr lang="en-US" dirty="0"/>
              <a:t> </a:t>
            </a:r>
            <a:r>
              <a:rPr lang="hu-HU" dirty="0"/>
              <a:t>és </a:t>
            </a:r>
            <a:r>
              <a:rPr lang="en-US" dirty="0" err="1"/>
              <a:t>VkQueue</a:t>
            </a:r>
            <a:r>
              <a:rPr lang="en-US" dirty="0"/>
              <a:t> </a:t>
            </a:r>
            <a:r>
              <a:rPr lang="hu-HU" dirty="0"/>
              <a:t>elkészítése a rajzoláshoz és megjelenítéshez</a:t>
            </a:r>
            <a:endParaRPr lang="en-US" dirty="0"/>
          </a:p>
          <a:p>
            <a:r>
              <a:rPr lang="hu-HU" dirty="0"/>
              <a:t>Ablak, surface, és swapchain elkészítése</a:t>
            </a:r>
            <a:endParaRPr lang="en-US" dirty="0"/>
          </a:p>
          <a:p>
            <a:r>
              <a:rPr lang="hu-HU" dirty="0"/>
              <a:t>S</a:t>
            </a:r>
            <a:r>
              <a:rPr lang="en-US" dirty="0" err="1"/>
              <a:t>wapchain</a:t>
            </a:r>
            <a:r>
              <a:rPr lang="en-US" dirty="0"/>
              <a:t> </a:t>
            </a:r>
            <a:r>
              <a:rPr lang="hu-HU" dirty="0"/>
              <a:t>képekhez </a:t>
            </a:r>
            <a:r>
              <a:rPr lang="en-US" dirty="0" err="1"/>
              <a:t>VkImageView</a:t>
            </a:r>
            <a:r>
              <a:rPr lang="hu-HU" dirty="0"/>
              <a:t> referencia készítése</a:t>
            </a:r>
            <a:endParaRPr lang="en-US" dirty="0"/>
          </a:p>
          <a:p>
            <a:r>
              <a:rPr lang="hu-HU" dirty="0"/>
              <a:t>Renderpass elkészítése</a:t>
            </a:r>
            <a:endParaRPr lang="en-US" dirty="0"/>
          </a:p>
          <a:p>
            <a:r>
              <a:rPr lang="hu-HU" dirty="0"/>
              <a:t>Grafikus</a:t>
            </a:r>
            <a:r>
              <a:rPr lang="en-US" dirty="0"/>
              <a:t> pipeline</a:t>
            </a:r>
            <a:r>
              <a:rPr lang="hu-HU" dirty="0"/>
              <a:t> elkészítése</a:t>
            </a:r>
          </a:p>
          <a:p>
            <a:r>
              <a:rPr lang="hu-HU" dirty="0"/>
              <a:t>A rajoló parancsok allokálása és felvétele minden swapchain képhez</a:t>
            </a:r>
          </a:p>
          <a:p>
            <a:r>
              <a:rPr lang="hu-HU" dirty="0"/>
              <a:t>Üres kép kérése a swapchain-től, majd command buffer beküldése, és a kész kép visszarakása a swapchain-be</a:t>
            </a:r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1E12CF39-39CB-460C-A8EB-82BCDBA205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5620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580"/>
    </mc:Choice>
    <mc:Fallback>
      <p:transition spd="slow" advTm="475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68458-FAA1-471A-A7EE-7437C0D060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Szinkronizáció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89EE6B-70F6-4FA5-A6CA-59868EFA6D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dirty="0"/>
              <a:t>A queue-kba beküldött parancsok aszinkron futnak, így szinkronizációra is szükség van a helyes végrehajtáshoz</a:t>
            </a:r>
          </a:p>
          <a:p>
            <a:r>
              <a:rPr lang="hu-HU" dirty="0"/>
              <a:t>Fence: </a:t>
            </a:r>
          </a:p>
          <a:p>
            <a:pPr lvl="1"/>
            <a:r>
              <a:rPr lang="hu-HU" dirty="0"/>
              <a:t>CPU-GPU között</a:t>
            </a:r>
          </a:p>
          <a:p>
            <a:pPr lvl="1"/>
            <a:r>
              <a:rPr lang="hu-HU" dirty="0"/>
              <a:t>Explicit lehet rá várni vkWaitForFence függvénnyel</a:t>
            </a:r>
          </a:p>
          <a:p>
            <a:r>
              <a:rPr lang="hu-HU" dirty="0"/>
              <a:t>Semaphore</a:t>
            </a:r>
          </a:p>
          <a:p>
            <a:pPr lvl="1"/>
            <a:r>
              <a:rPr lang="hu-HU" dirty="0"/>
              <a:t>GPU-GPU között</a:t>
            </a:r>
          </a:p>
          <a:p>
            <a:pPr lvl="1"/>
            <a:r>
              <a:rPr lang="hu-HU" dirty="0"/>
              <a:t>Nem lehet rá várakozni explicit a programból, de a command queue-kban használhatóak a parancsok szinkronizálására egyfajta előkövetelményként</a:t>
            </a:r>
          </a:p>
          <a:p>
            <a:pPr lvl="1"/>
            <a:endParaRPr lang="hu-HU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ADEFB772-20E4-470D-BDAF-6EA6E03AFD4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8575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619"/>
    </mc:Choice>
    <mc:Fallback>
      <p:transition spd="slow" advTm="406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9A952-4019-4E11-992F-EF5D634E2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Két render engine backend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157D85-D0F2-4E8B-A80C-6D0DD73836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Cs</a:t>
            </a:r>
            <a:r>
              <a:rPr lang="hu-HU" dirty="0"/>
              <a:t>ináltam egy c++ programot ami Vulkan és OpenGL backendet is használni tud a rendereléshez</a:t>
            </a:r>
          </a:p>
          <a:p>
            <a:r>
              <a:rPr lang="hu-HU" dirty="0"/>
              <a:t>Mivel nincs benne semmi játéklogika csak a render engine kódok, így az asset betoltő részt és vagy 10 közös interface függvényt leszámítva konkrétan 2 külön program fut alatta</a:t>
            </a:r>
          </a:p>
          <a:p>
            <a:endParaRPr lang="hu-HU" dirty="0"/>
          </a:p>
          <a:p>
            <a:endParaRPr lang="hu-HU" dirty="0"/>
          </a:p>
          <a:p>
            <a:endParaRPr lang="hu-HU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E566173-EF40-4341-9636-F0160B1079F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3271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554"/>
    </mc:Choice>
    <mc:Fallback>
      <p:transition spd="slow" advTm="325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53FCB-05E9-46C7-86CD-623A7F507C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Modell megjelenítés benchmark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6A4748-D765-4AEF-96B3-74431A8011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Stanford dragon modell</a:t>
            </a:r>
          </a:p>
          <a:p>
            <a:r>
              <a:rPr lang="hu-HU" dirty="0"/>
              <a:t>871306 háromszög</a:t>
            </a:r>
          </a:p>
          <a:p>
            <a:r>
              <a:rPr lang="hu-HU" dirty="0"/>
              <a:t>2560x1080 felbontás</a:t>
            </a:r>
          </a:p>
          <a:p>
            <a:r>
              <a:rPr lang="hu-HU" dirty="0"/>
              <a:t>Gtx 1080 Ti</a:t>
            </a:r>
          </a:p>
          <a:p>
            <a:endParaRPr lang="hu-HU" dirty="0"/>
          </a:p>
          <a:p>
            <a:pPr marL="0" indent="0">
              <a:buNone/>
            </a:pPr>
            <a:r>
              <a:rPr lang="hu-HU" dirty="0"/>
              <a:t>Mindkét esetben kb 2150 fps-en futott, de</a:t>
            </a:r>
          </a:p>
          <a:p>
            <a:pPr marL="0" indent="0">
              <a:buNone/>
            </a:pPr>
            <a:r>
              <a:rPr lang="hu-HU" dirty="0"/>
              <a:t>más modellek esetén is kb fej-fej mellett voltak</a:t>
            </a:r>
          </a:p>
          <a:p>
            <a:endParaRPr lang="hu-HU" dirty="0"/>
          </a:p>
          <a:p>
            <a:endParaRPr lang="hu-H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73EF5FF-12E3-4940-8529-C007C78901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98192" y="1564079"/>
            <a:ext cx="3835790" cy="3062336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FFBD04D7-A99A-4F0A-A40C-2B38B9347A2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7728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682"/>
    </mc:Choice>
    <mc:Fallback>
      <p:transition spd="slow" advTm="606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604</TotalTime>
  <Words>1482</Words>
  <Application>Microsoft Office PowerPoint</Application>
  <PresentationFormat>Widescreen</PresentationFormat>
  <Paragraphs>154</Paragraphs>
  <Slides>12</Slides>
  <Notes>11</Notes>
  <HiddenSlides>0</HiddenSlides>
  <MMClips>12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3D grafikus motor fejlesztése Vulkan alapokon</vt:lpstr>
      <vt:lpstr>Vulkan API</vt:lpstr>
      <vt:lpstr>Követelmények</vt:lpstr>
      <vt:lpstr>Különbségek az OpenGL-hez képest</vt:lpstr>
      <vt:lpstr>Legfontosabb erőforrások</vt:lpstr>
      <vt:lpstr>Háromszög rajzolás</vt:lpstr>
      <vt:lpstr>Szinkronizáció</vt:lpstr>
      <vt:lpstr>Két render engine backend</vt:lpstr>
      <vt:lpstr>Modell megjelenítés benchmark</vt:lpstr>
      <vt:lpstr>Kinek éri meg Vulkant használni?</vt:lpstr>
      <vt:lpstr>Kinek NEM éri meg Vulkant használni?</vt:lpstr>
      <vt:lpstr>Köszönöm a figyelmet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Oczot Balázs</dc:creator>
  <cp:lastModifiedBy>Oczot Balázs</cp:lastModifiedBy>
  <cp:revision>40</cp:revision>
  <dcterms:created xsi:type="dcterms:W3CDTF">2020-12-13T14:03:24Z</dcterms:created>
  <dcterms:modified xsi:type="dcterms:W3CDTF">2020-12-14T22:14:50Z</dcterms:modified>
</cp:coreProperties>
</file>

<file path=docProps/thumbnail.jpeg>
</file>